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6858000" cy="9144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3264"/>
    <a:srgbClr val="C3C8C8"/>
    <a:srgbClr val="FF6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7" autoAdjust="0"/>
  </p:normalViewPr>
  <p:slideViewPr>
    <p:cSldViewPr>
      <p:cViewPr varScale="1">
        <p:scale>
          <a:sx n="80" d="100"/>
          <a:sy n="80" d="100"/>
        </p:scale>
        <p:origin x="3006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D3E9C-5244-4682-8EB4-7055136A3D4D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338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3B084-AA06-4B5E-AB2D-23BA0769E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3B084-AA06-4B5E-AB2D-23BA0769E1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0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8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41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8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5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3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14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6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3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4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5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75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8D14-40E1-42A9-B31B-AD60E1895A79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6FB8-5E18-4836-BA44-52875B4697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7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4744" y="8719289"/>
            <a:ext cx="493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Мы желаем ей больших успехов!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51" y="169283"/>
            <a:ext cx="1689718" cy="442765"/>
          </a:xfrm>
          <a:prstGeom prst="rect">
            <a:avLst/>
          </a:prstGeom>
        </p:spPr>
      </p:pic>
      <p:pic>
        <p:nvPicPr>
          <p:cNvPr id="19" name="Рисунок 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" y="8719290"/>
            <a:ext cx="6858000" cy="42471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55706" y="136776"/>
            <a:ext cx="4881575" cy="441282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Анкета соискателя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6136" y="705899"/>
            <a:ext cx="409717" cy="40971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0648" y="7020272"/>
            <a:ext cx="302475" cy="32101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1829" t="8196" r="11733" b="20315"/>
          <a:stretch/>
        </p:blipFill>
        <p:spPr>
          <a:xfrm rot="10800000" flipH="1" flipV="1">
            <a:off x="246136" y="4788024"/>
            <a:ext cx="417574" cy="393084"/>
          </a:xfrm>
          <a:prstGeom prst="rect">
            <a:avLst/>
          </a:prstGeom>
        </p:spPr>
      </p:pic>
      <p:sp>
        <p:nvSpPr>
          <p:cNvPr id="61" name="Заголовок 21"/>
          <p:cNvSpPr txBox="1">
            <a:spLocks/>
          </p:cNvSpPr>
          <p:nvPr/>
        </p:nvSpPr>
        <p:spPr>
          <a:xfrm>
            <a:off x="692696" y="4789938"/>
            <a:ext cx="4116913" cy="286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04813">
              <a:spcBef>
                <a:spcPct val="20000"/>
              </a:spcBef>
              <a:tabLst>
                <a:tab pos="723900" algn="l"/>
                <a:tab pos="1619250" algn="l"/>
              </a:tabLst>
            </a:pP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ОПЫТ РАБОТЫ </a:t>
            </a:r>
            <a:r>
              <a:rPr lang="ru-RU" sz="1400" b="1" dirty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(практика, </a:t>
            </a: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стажировка)</a:t>
            </a:r>
            <a:endParaRPr lang="ru-RU" sz="14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Заголовок 21"/>
          <p:cNvSpPr txBox="1">
            <a:spLocks/>
          </p:cNvSpPr>
          <p:nvPr/>
        </p:nvSpPr>
        <p:spPr>
          <a:xfrm>
            <a:off x="692696" y="7104895"/>
            <a:ext cx="5556056" cy="264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04813">
              <a:spcBef>
                <a:spcPct val="20000"/>
              </a:spcBef>
              <a:tabLst>
                <a:tab pos="180975" algn="l"/>
                <a:tab pos="1619250" algn="l"/>
              </a:tabLst>
            </a:pP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ВЛАДЕНИЕ ПРОГРАММАМИ </a:t>
            </a:r>
            <a:r>
              <a:rPr lang="ru-RU" sz="10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(отметьте </a:t>
            </a:r>
            <a:r>
              <a:rPr lang="ru-RU" sz="1000" b="1" dirty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необходимое)</a:t>
            </a:r>
          </a:p>
        </p:txBody>
      </p:sp>
      <p:sp>
        <p:nvSpPr>
          <p:cNvPr id="73" name="Объект 2"/>
          <p:cNvSpPr txBox="1">
            <a:spLocks/>
          </p:cNvSpPr>
          <p:nvPr/>
        </p:nvSpPr>
        <p:spPr>
          <a:xfrm>
            <a:off x="155707" y="8208865"/>
            <a:ext cx="6489198" cy="539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5" name="Заголовок 21"/>
          <p:cNvSpPr txBox="1">
            <a:spLocks/>
          </p:cNvSpPr>
          <p:nvPr/>
        </p:nvSpPr>
        <p:spPr>
          <a:xfrm>
            <a:off x="692696" y="2699792"/>
            <a:ext cx="2256763" cy="324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85725" algn="l"/>
                <a:tab pos="1520825" algn="l"/>
              </a:tabLst>
            </a:pP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ОБРАЗОВАНИЕ</a:t>
            </a:r>
            <a:endParaRPr lang="ru-RU" sz="14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19505"/>
              </p:ext>
            </p:extLst>
          </p:nvPr>
        </p:nvGraphicFramePr>
        <p:xfrm>
          <a:off x="214305" y="5259321"/>
          <a:ext cx="6401546" cy="818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4762"/>
                <a:gridCol w="2376264"/>
                <a:gridCol w="2770520"/>
              </a:tblGrid>
              <a:tr h="258115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Период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Название организации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Должность, обязанности</a:t>
                      </a:r>
                      <a:endParaRPr lang="ru-RU" sz="100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</a:tr>
              <a:tr h="296830"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263450"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059445"/>
              </p:ext>
            </p:extLst>
          </p:nvPr>
        </p:nvGraphicFramePr>
        <p:xfrm>
          <a:off x="214305" y="3223260"/>
          <a:ext cx="6401546" cy="1348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9891"/>
                <a:gridCol w="864096"/>
                <a:gridCol w="2400828"/>
                <a:gridCol w="2106731"/>
              </a:tblGrid>
              <a:tr h="23147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Дата учебы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05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Название учебного заведения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050" b="1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Специальность</a:t>
                      </a:r>
                      <a:endParaRPr lang="ru-RU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</a:tr>
              <a:tr h="33668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поступление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900" b="1" kern="12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чч.мм.гг</a:t>
                      </a: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</a:t>
                      </a:r>
                      <a:endParaRPr lang="ru-RU" sz="9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окончание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900" b="1" kern="12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чч.мм.гг</a:t>
                      </a:r>
                      <a:r>
                        <a:rPr lang="ru-RU" sz="9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</a:tr>
              <a:tr h="336688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336688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818786"/>
              </p:ext>
            </p:extLst>
          </p:nvPr>
        </p:nvGraphicFramePr>
        <p:xfrm>
          <a:off x="214305" y="7413296"/>
          <a:ext cx="6385216" cy="86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333"/>
                <a:gridCol w="1438275"/>
                <a:gridCol w="1625542"/>
                <a:gridCol w="1567066"/>
              </a:tblGrid>
              <a:tr h="2039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Офисные программы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Специализированные программы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Дополнительно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264"/>
                    </a:solidFill>
                  </a:tcPr>
                </a:tc>
              </a:tr>
              <a:tr h="3071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</a:t>
                      </a:r>
                      <a:r>
                        <a:rPr lang="en-US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Lotus Notes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Альфа-Центр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3158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Visio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1С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AutoCAD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10546" y="7738503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07910" y="8052274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195734" y="8052274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590375" y="8052274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178573" y="7738503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90375" y="7738503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36" y="2737739"/>
            <a:ext cx="472476" cy="394101"/>
          </a:xfrm>
          <a:prstGeom prst="rect">
            <a:avLst/>
          </a:prstGeom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31263"/>
              </p:ext>
            </p:extLst>
          </p:nvPr>
        </p:nvGraphicFramePr>
        <p:xfrm>
          <a:off x="214305" y="1115617"/>
          <a:ext cx="6445076" cy="142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795"/>
                <a:gridCol w="2088232"/>
                <a:gridCol w="720080"/>
                <a:gridCol w="2093969"/>
              </a:tblGrid>
              <a:tr h="36003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Ф.И.О.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Дата рождения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ru-RU" sz="1000" b="1" kern="1200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чч.мм.гг</a:t>
                      </a:r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.)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Полных лет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3524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Контактный телефон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E-mail</a:t>
                      </a:r>
                      <a:endParaRPr lang="ru-RU" sz="1000" b="1" kern="120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27524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Адрес проживания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264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ru-RU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Заголовок 21"/>
          <p:cNvSpPr txBox="1">
            <a:spLocks/>
          </p:cNvSpPr>
          <p:nvPr/>
        </p:nvSpPr>
        <p:spPr>
          <a:xfrm>
            <a:off x="692696" y="773021"/>
            <a:ext cx="3545050" cy="324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04813">
              <a:tabLst>
                <a:tab pos="85725" algn="l"/>
                <a:tab pos="625475" algn="l"/>
                <a:tab pos="628650" algn="l"/>
                <a:tab pos="804863" algn="l"/>
                <a:tab pos="900113" algn="l"/>
                <a:tab pos="901700" algn="l"/>
              </a:tabLst>
            </a:pP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КОНТАКТНЫЕ ДАННЫЕ</a:t>
            </a:r>
            <a:endParaRPr lang="ru-RU" sz="14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06452"/>
              </p:ext>
            </p:extLst>
          </p:nvPr>
        </p:nvGraphicFramePr>
        <p:xfrm>
          <a:off x="214305" y="6480016"/>
          <a:ext cx="6417264" cy="30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591"/>
                <a:gridCol w="1973623"/>
                <a:gridCol w="2165050"/>
              </a:tblGrid>
              <a:tr h="30108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Учебная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Производственная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Преддипломная</a:t>
                      </a:r>
                      <a:endParaRPr lang="ru-RU" sz="1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41" name="Заголовок 21"/>
          <p:cNvSpPr txBox="1">
            <a:spLocks/>
          </p:cNvSpPr>
          <p:nvPr/>
        </p:nvSpPr>
        <p:spPr>
          <a:xfrm>
            <a:off x="692696" y="6216953"/>
            <a:ext cx="5368096" cy="22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04813">
              <a:spcBef>
                <a:spcPct val="20000"/>
              </a:spcBef>
              <a:tabLst>
                <a:tab pos="723900" algn="l"/>
                <a:tab pos="1619250" algn="l"/>
              </a:tabLst>
            </a:pP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Отметьте, если Вы хотите пройти у нас практику</a:t>
            </a:r>
            <a:endParaRPr lang="ru-RU" sz="14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2" name="Group 15"/>
          <p:cNvGrpSpPr>
            <a:grpSpLocks noChangeAspect="1"/>
          </p:cNvGrpSpPr>
          <p:nvPr/>
        </p:nvGrpSpPr>
        <p:grpSpPr bwMode="auto">
          <a:xfrm>
            <a:off x="246136" y="6161745"/>
            <a:ext cx="321804" cy="292188"/>
            <a:chOff x="2413" y="1722"/>
            <a:chExt cx="844" cy="730"/>
          </a:xfrm>
          <a:solidFill>
            <a:schemeClr val="tx2"/>
          </a:solidFill>
        </p:grpSpPr>
        <p:sp>
          <p:nvSpPr>
            <p:cNvPr id="43" name="Freeform 16"/>
            <p:cNvSpPr>
              <a:spLocks noEditPoints="1"/>
            </p:cNvSpPr>
            <p:nvPr/>
          </p:nvSpPr>
          <p:spPr bwMode="auto">
            <a:xfrm>
              <a:off x="2413" y="1722"/>
              <a:ext cx="844" cy="730"/>
            </a:xfrm>
            <a:custGeom>
              <a:avLst/>
              <a:gdLst>
                <a:gd name="T0" fmla="*/ 290 w 354"/>
                <a:gd name="T1" fmla="*/ 124 h 306"/>
                <a:gd name="T2" fmla="*/ 297 w 354"/>
                <a:gd name="T3" fmla="*/ 131 h 306"/>
                <a:gd name="T4" fmla="*/ 337 w 354"/>
                <a:gd name="T5" fmla="*/ 149 h 306"/>
                <a:gd name="T6" fmla="*/ 351 w 354"/>
                <a:gd name="T7" fmla="*/ 173 h 306"/>
                <a:gd name="T8" fmla="*/ 266 w 354"/>
                <a:gd name="T9" fmla="*/ 196 h 306"/>
                <a:gd name="T10" fmla="*/ 163 w 354"/>
                <a:gd name="T11" fmla="*/ 224 h 306"/>
                <a:gd name="T12" fmla="*/ 152 w 354"/>
                <a:gd name="T13" fmla="*/ 237 h 306"/>
                <a:gd name="T14" fmla="*/ 152 w 354"/>
                <a:gd name="T15" fmla="*/ 290 h 306"/>
                <a:gd name="T16" fmla="*/ 350 w 354"/>
                <a:gd name="T17" fmla="*/ 231 h 306"/>
                <a:gd name="T18" fmla="*/ 352 w 354"/>
                <a:gd name="T19" fmla="*/ 247 h 306"/>
                <a:gd name="T20" fmla="*/ 288 w 354"/>
                <a:gd name="T21" fmla="*/ 266 h 306"/>
                <a:gd name="T22" fmla="*/ 159 w 354"/>
                <a:gd name="T23" fmla="*/ 305 h 306"/>
                <a:gd name="T24" fmla="*/ 143 w 354"/>
                <a:gd name="T25" fmla="*/ 302 h 306"/>
                <a:gd name="T26" fmla="*/ 24 w 354"/>
                <a:gd name="T27" fmla="*/ 204 h 306"/>
                <a:gd name="T28" fmla="*/ 15 w 354"/>
                <a:gd name="T29" fmla="*/ 133 h 306"/>
                <a:gd name="T30" fmla="*/ 24 w 354"/>
                <a:gd name="T31" fmla="*/ 129 h 306"/>
                <a:gd name="T32" fmla="*/ 37 w 354"/>
                <a:gd name="T33" fmla="*/ 125 h 306"/>
                <a:gd name="T34" fmla="*/ 72 w 354"/>
                <a:gd name="T35" fmla="*/ 79 h 306"/>
                <a:gd name="T36" fmla="*/ 62 w 354"/>
                <a:gd name="T37" fmla="*/ 66 h 306"/>
                <a:gd name="T38" fmla="*/ 12 w 354"/>
                <a:gd name="T39" fmla="*/ 53 h 306"/>
                <a:gd name="T40" fmla="*/ 0 w 354"/>
                <a:gd name="T41" fmla="*/ 46 h 306"/>
                <a:gd name="T42" fmla="*/ 2 w 354"/>
                <a:gd name="T43" fmla="*/ 42 h 306"/>
                <a:gd name="T44" fmla="*/ 95 w 354"/>
                <a:gd name="T45" fmla="*/ 19 h 306"/>
                <a:gd name="T46" fmla="*/ 117 w 354"/>
                <a:gd name="T47" fmla="*/ 13 h 306"/>
                <a:gd name="T48" fmla="*/ 222 w 354"/>
                <a:gd name="T49" fmla="*/ 12 h 306"/>
                <a:gd name="T50" fmla="*/ 328 w 354"/>
                <a:gd name="T51" fmla="*/ 35 h 306"/>
                <a:gd name="T52" fmla="*/ 337 w 354"/>
                <a:gd name="T53" fmla="*/ 42 h 306"/>
                <a:gd name="T54" fmla="*/ 328 w 354"/>
                <a:gd name="T55" fmla="*/ 49 h 306"/>
                <a:gd name="T56" fmla="*/ 302 w 354"/>
                <a:gd name="T57" fmla="*/ 57 h 306"/>
                <a:gd name="T58" fmla="*/ 309 w 354"/>
                <a:gd name="T59" fmla="*/ 106 h 306"/>
                <a:gd name="T60" fmla="*/ 290 w 354"/>
                <a:gd name="T61" fmla="*/ 124 h 306"/>
                <a:gd name="T62" fmla="*/ 284 w 354"/>
                <a:gd name="T63" fmla="*/ 109 h 306"/>
                <a:gd name="T64" fmla="*/ 290 w 354"/>
                <a:gd name="T65" fmla="*/ 63 h 306"/>
                <a:gd name="T66" fmla="*/ 267 w 354"/>
                <a:gd name="T67" fmla="*/ 86 h 306"/>
                <a:gd name="T68" fmla="*/ 267 w 354"/>
                <a:gd name="T69" fmla="*/ 105 h 306"/>
                <a:gd name="T70" fmla="*/ 290 w 354"/>
                <a:gd name="T71" fmla="*/ 124 h 306"/>
                <a:gd name="T72" fmla="*/ 87 w 354"/>
                <a:gd name="T73" fmla="*/ 73 h 306"/>
                <a:gd name="T74" fmla="*/ 87 w 354"/>
                <a:gd name="T75" fmla="*/ 103 h 306"/>
                <a:gd name="T76" fmla="*/ 119 w 354"/>
                <a:gd name="T77" fmla="*/ 147 h 306"/>
                <a:gd name="T78" fmla="*/ 242 w 354"/>
                <a:gd name="T79" fmla="*/ 142 h 306"/>
                <a:gd name="T80" fmla="*/ 252 w 354"/>
                <a:gd name="T81" fmla="*/ 131 h 306"/>
                <a:gd name="T82" fmla="*/ 252 w 354"/>
                <a:gd name="T83" fmla="*/ 72 h 306"/>
                <a:gd name="T84" fmla="*/ 195 w 354"/>
                <a:gd name="T85" fmla="*/ 89 h 306"/>
                <a:gd name="T86" fmla="*/ 153 w 354"/>
                <a:gd name="T87" fmla="*/ 90 h 306"/>
                <a:gd name="T88" fmla="*/ 87 w 354"/>
                <a:gd name="T89" fmla="*/ 73 h 306"/>
                <a:gd name="T90" fmla="*/ 296 w 354"/>
                <a:gd name="T91" fmla="*/ 48 h 306"/>
                <a:gd name="T92" fmla="*/ 287 w 354"/>
                <a:gd name="T93" fmla="*/ 44 h 306"/>
                <a:gd name="T94" fmla="*/ 222 w 354"/>
                <a:gd name="T95" fmla="*/ 32 h 306"/>
                <a:gd name="T96" fmla="*/ 172 w 354"/>
                <a:gd name="T97" fmla="*/ 21 h 306"/>
                <a:gd name="T98" fmla="*/ 150 w 354"/>
                <a:gd name="T99" fmla="*/ 32 h 306"/>
                <a:gd name="T100" fmla="*/ 172 w 354"/>
                <a:gd name="T101" fmla="*/ 40 h 306"/>
                <a:gd name="T102" fmla="*/ 236 w 354"/>
                <a:gd name="T103" fmla="*/ 46 h 306"/>
                <a:gd name="T104" fmla="*/ 296 w 354"/>
                <a:gd name="T105" fmla="*/ 4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4" h="306">
                  <a:moveTo>
                    <a:pt x="290" y="124"/>
                  </a:moveTo>
                  <a:cubicBezTo>
                    <a:pt x="292" y="126"/>
                    <a:pt x="294" y="130"/>
                    <a:pt x="297" y="131"/>
                  </a:cubicBezTo>
                  <a:cubicBezTo>
                    <a:pt x="310" y="137"/>
                    <a:pt x="323" y="144"/>
                    <a:pt x="337" y="149"/>
                  </a:cubicBezTo>
                  <a:cubicBezTo>
                    <a:pt x="348" y="154"/>
                    <a:pt x="354" y="159"/>
                    <a:pt x="351" y="173"/>
                  </a:cubicBezTo>
                  <a:cubicBezTo>
                    <a:pt x="323" y="181"/>
                    <a:pt x="295" y="188"/>
                    <a:pt x="266" y="196"/>
                  </a:cubicBezTo>
                  <a:cubicBezTo>
                    <a:pt x="232" y="205"/>
                    <a:pt x="197" y="214"/>
                    <a:pt x="163" y="224"/>
                  </a:cubicBezTo>
                  <a:cubicBezTo>
                    <a:pt x="159" y="226"/>
                    <a:pt x="152" y="232"/>
                    <a:pt x="152" y="237"/>
                  </a:cubicBezTo>
                  <a:cubicBezTo>
                    <a:pt x="151" y="254"/>
                    <a:pt x="152" y="271"/>
                    <a:pt x="152" y="290"/>
                  </a:cubicBezTo>
                  <a:cubicBezTo>
                    <a:pt x="220" y="270"/>
                    <a:pt x="284" y="251"/>
                    <a:pt x="350" y="231"/>
                  </a:cubicBezTo>
                  <a:cubicBezTo>
                    <a:pt x="351" y="237"/>
                    <a:pt x="351" y="241"/>
                    <a:pt x="352" y="247"/>
                  </a:cubicBezTo>
                  <a:cubicBezTo>
                    <a:pt x="330" y="254"/>
                    <a:pt x="309" y="260"/>
                    <a:pt x="288" y="266"/>
                  </a:cubicBezTo>
                  <a:cubicBezTo>
                    <a:pt x="245" y="279"/>
                    <a:pt x="202" y="292"/>
                    <a:pt x="159" y="305"/>
                  </a:cubicBezTo>
                  <a:cubicBezTo>
                    <a:pt x="154" y="306"/>
                    <a:pt x="147" y="305"/>
                    <a:pt x="143" y="302"/>
                  </a:cubicBezTo>
                  <a:cubicBezTo>
                    <a:pt x="103" y="269"/>
                    <a:pt x="63" y="237"/>
                    <a:pt x="24" y="204"/>
                  </a:cubicBezTo>
                  <a:cubicBezTo>
                    <a:pt x="10" y="193"/>
                    <a:pt x="4" y="147"/>
                    <a:pt x="15" y="133"/>
                  </a:cubicBezTo>
                  <a:cubicBezTo>
                    <a:pt x="17" y="131"/>
                    <a:pt x="21" y="130"/>
                    <a:pt x="24" y="129"/>
                  </a:cubicBezTo>
                  <a:cubicBezTo>
                    <a:pt x="28" y="127"/>
                    <a:pt x="33" y="126"/>
                    <a:pt x="37" y="125"/>
                  </a:cubicBezTo>
                  <a:cubicBezTo>
                    <a:pt x="74" y="117"/>
                    <a:pt x="73" y="117"/>
                    <a:pt x="72" y="79"/>
                  </a:cubicBezTo>
                  <a:cubicBezTo>
                    <a:pt x="72" y="71"/>
                    <a:pt x="69" y="68"/>
                    <a:pt x="62" y="66"/>
                  </a:cubicBezTo>
                  <a:cubicBezTo>
                    <a:pt x="46" y="62"/>
                    <a:pt x="29" y="58"/>
                    <a:pt x="12" y="53"/>
                  </a:cubicBezTo>
                  <a:cubicBezTo>
                    <a:pt x="8" y="52"/>
                    <a:pt x="4" y="49"/>
                    <a:pt x="0" y="46"/>
                  </a:cubicBezTo>
                  <a:cubicBezTo>
                    <a:pt x="1" y="45"/>
                    <a:pt x="1" y="43"/>
                    <a:pt x="2" y="42"/>
                  </a:cubicBezTo>
                  <a:cubicBezTo>
                    <a:pt x="33" y="34"/>
                    <a:pt x="64" y="26"/>
                    <a:pt x="95" y="19"/>
                  </a:cubicBezTo>
                  <a:cubicBezTo>
                    <a:pt x="102" y="17"/>
                    <a:pt x="110" y="16"/>
                    <a:pt x="117" y="13"/>
                  </a:cubicBezTo>
                  <a:cubicBezTo>
                    <a:pt x="152" y="0"/>
                    <a:pt x="187" y="3"/>
                    <a:pt x="222" y="12"/>
                  </a:cubicBezTo>
                  <a:cubicBezTo>
                    <a:pt x="257" y="22"/>
                    <a:pt x="293" y="28"/>
                    <a:pt x="328" y="35"/>
                  </a:cubicBezTo>
                  <a:cubicBezTo>
                    <a:pt x="331" y="36"/>
                    <a:pt x="334" y="39"/>
                    <a:pt x="337" y="42"/>
                  </a:cubicBezTo>
                  <a:cubicBezTo>
                    <a:pt x="334" y="44"/>
                    <a:pt x="332" y="48"/>
                    <a:pt x="328" y="49"/>
                  </a:cubicBezTo>
                  <a:cubicBezTo>
                    <a:pt x="321" y="52"/>
                    <a:pt x="312" y="54"/>
                    <a:pt x="302" y="57"/>
                  </a:cubicBezTo>
                  <a:cubicBezTo>
                    <a:pt x="304" y="74"/>
                    <a:pt x="306" y="90"/>
                    <a:pt x="309" y="106"/>
                  </a:cubicBezTo>
                  <a:cubicBezTo>
                    <a:pt x="313" y="125"/>
                    <a:pt x="310" y="128"/>
                    <a:pt x="290" y="124"/>
                  </a:cubicBezTo>
                  <a:cubicBezTo>
                    <a:pt x="279" y="123"/>
                    <a:pt x="284" y="115"/>
                    <a:pt x="284" y="109"/>
                  </a:cubicBezTo>
                  <a:cubicBezTo>
                    <a:pt x="286" y="93"/>
                    <a:pt x="288" y="78"/>
                    <a:pt x="290" y="63"/>
                  </a:cubicBezTo>
                  <a:cubicBezTo>
                    <a:pt x="271" y="62"/>
                    <a:pt x="265" y="71"/>
                    <a:pt x="267" y="86"/>
                  </a:cubicBezTo>
                  <a:cubicBezTo>
                    <a:pt x="268" y="92"/>
                    <a:pt x="267" y="98"/>
                    <a:pt x="267" y="105"/>
                  </a:cubicBezTo>
                  <a:cubicBezTo>
                    <a:pt x="267" y="119"/>
                    <a:pt x="274" y="126"/>
                    <a:pt x="290" y="124"/>
                  </a:cubicBezTo>
                  <a:close/>
                  <a:moveTo>
                    <a:pt x="87" y="73"/>
                  </a:moveTo>
                  <a:cubicBezTo>
                    <a:pt x="87" y="85"/>
                    <a:pt x="87" y="94"/>
                    <a:pt x="87" y="103"/>
                  </a:cubicBezTo>
                  <a:cubicBezTo>
                    <a:pt x="89" y="144"/>
                    <a:pt x="81" y="132"/>
                    <a:pt x="119" y="147"/>
                  </a:cubicBezTo>
                  <a:cubicBezTo>
                    <a:pt x="161" y="164"/>
                    <a:pt x="202" y="161"/>
                    <a:pt x="242" y="142"/>
                  </a:cubicBezTo>
                  <a:cubicBezTo>
                    <a:pt x="246" y="140"/>
                    <a:pt x="252" y="135"/>
                    <a:pt x="252" y="131"/>
                  </a:cubicBezTo>
                  <a:cubicBezTo>
                    <a:pt x="253" y="112"/>
                    <a:pt x="252" y="93"/>
                    <a:pt x="252" y="72"/>
                  </a:cubicBezTo>
                  <a:cubicBezTo>
                    <a:pt x="232" y="78"/>
                    <a:pt x="213" y="83"/>
                    <a:pt x="195" y="89"/>
                  </a:cubicBezTo>
                  <a:cubicBezTo>
                    <a:pt x="181" y="94"/>
                    <a:pt x="167" y="94"/>
                    <a:pt x="153" y="90"/>
                  </a:cubicBezTo>
                  <a:cubicBezTo>
                    <a:pt x="132" y="83"/>
                    <a:pt x="110" y="79"/>
                    <a:pt x="87" y="73"/>
                  </a:cubicBezTo>
                  <a:close/>
                  <a:moveTo>
                    <a:pt x="296" y="48"/>
                  </a:moveTo>
                  <a:cubicBezTo>
                    <a:pt x="293" y="47"/>
                    <a:pt x="290" y="45"/>
                    <a:pt x="287" y="44"/>
                  </a:cubicBezTo>
                  <a:cubicBezTo>
                    <a:pt x="265" y="40"/>
                    <a:pt x="244" y="37"/>
                    <a:pt x="222" y="32"/>
                  </a:cubicBezTo>
                  <a:cubicBezTo>
                    <a:pt x="205" y="29"/>
                    <a:pt x="189" y="24"/>
                    <a:pt x="172" y="21"/>
                  </a:cubicBezTo>
                  <a:cubicBezTo>
                    <a:pt x="163" y="20"/>
                    <a:pt x="152" y="20"/>
                    <a:pt x="150" y="32"/>
                  </a:cubicBezTo>
                  <a:cubicBezTo>
                    <a:pt x="150" y="34"/>
                    <a:pt x="165" y="42"/>
                    <a:pt x="172" y="40"/>
                  </a:cubicBezTo>
                  <a:cubicBezTo>
                    <a:pt x="194" y="35"/>
                    <a:pt x="215" y="44"/>
                    <a:pt x="236" y="46"/>
                  </a:cubicBezTo>
                  <a:cubicBezTo>
                    <a:pt x="256" y="48"/>
                    <a:pt x="275" y="58"/>
                    <a:pt x="296" y="48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2801" y="2168"/>
              <a:ext cx="432" cy="127"/>
            </a:xfrm>
            <a:custGeom>
              <a:avLst/>
              <a:gdLst>
                <a:gd name="T0" fmla="*/ 181 w 181"/>
                <a:gd name="T1" fmla="*/ 4 h 53"/>
                <a:gd name="T2" fmla="*/ 1 w 181"/>
                <a:gd name="T3" fmla="*/ 53 h 53"/>
                <a:gd name="T4" fmla="*/ 0 w 181"/>
                <a:gd name="T5" fmla="*/ 49 h 53"/>
                <a:gd name="T6" fmla="*/ 180 w 181"/>
                <a:gd name="T7" fmla="*/ 0 h 53"/>
                <a:gd name="T8" fmla="*/ 181 w 181"/>
                <a:gd name="T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3">
                  <a:moveTo>
                    <a:pt x="181" y="4"/>
                  </a:moveTo>
                  <a:cubicBezTo>
                    <a:pt x="121" y="21"/>
                    <a:pt x="61" y="37"/>
                    <a:pt x="1" y="53"/>
                  </a:cubicBezTo>
                  <a:cubicBezTo>
                    <a:pt x="0" y="52"/>
                    <a:pt x="0" y="50"/>
                    <a:pt x="0" y="49"/>
                  </a:cubicBezTo>
                  <a:cubicBezTo>
                    <a:pt x="60" y="33"/>
                    <a:pt x="120" y="16"/>
                    <a:pt x="180" y="0"/>
                  </a:cubicBezTo>
                  <a:cubicBezTo>
                    <a:pt x="180" y="1"/>
                    <a:pt x="180" y="3"/>
                    <a:pt x="18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2806" y="2202"/>
              <a:ext cx="429" cy="126"/>
            </a:xfrm>
            <a:custGeom>
              <a:avLst/>
              <a:gdLst>
                <a:gd name="T0" fmla="*/ 0 w 180"/>
                <a:gd name="T1" fmla="*/ 49 h 53"/>
                <a:gd name="T2" fmla="*/ 179 w 180"/>
                <a:gd name="T3" fmla="*/ 0 h 53"/>
                <a:gd name="T4" fmla="*/ 180 w 180"/>
                <a:gd name="T5" fmla="*/ 4 h 53"/>
                <a:gd name="T6" fmla="*/ 0 w 180"/>
                <a:gd name="T7" fmla="*/ 53 h 53"/>
                <a:gd name="T8" fmla="*/ 0 w 180"/>
                <a:gd name="T9" fmla="*/ 4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53">
                  <a:moveTo>
                    <a:pt x="0" y="49"/>
                  </a:moveTo>
                  <a:cubicBezTo>
                    <a:pt x="59" y="33"/>
                    <a:pt x="119" y="16"/>
                    <a:pt x="179" y="0"/>
                  </a:cubicBezTo>
                  <a:cubicBezTo>
                    <a:pt x="179" y="1"/>
                    <a:pt x="179" y="3"/>
                    <a:pt x="180" y="4"/>
                  </a:cubicBezTo>
                  <a:cubicBezTo>
                    <a:pt x="120" y="20"/>
                    <a:pt x="60" y="37"/>
                    <a:pt x="0" y="53"/>
                  </a:cubicBezTo>
                  <a:cubicBezTo>
                    <a:pt x="0" y="52"/>
                    <a:pt x="0" y="50"/>
                    <a:pt x="0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9"/>
            <p:cNvSpPr>
              <a:spLocks/>
            </p:cNvSpPr>
            <p:nvPr/>
          </p:nvSpPr>
          <p:spPr bwMode="auto">
            <a:xfrm>
              <a:off x="2808" y="2240"/>
              <a:ext cx="425" cy="126"/>
            </a:xfrm>
            <a:custGeom>
              <a:avLst/>
              <a:gdLst>
                <a:gd name="T0" fmla="*/ 178 w 178"/>
                <a:gd name="T1" fmla="*/ 4 h 53"/>
                <a:gd name="T2" fmla="*/ 1 w 178"/>
                <a:gd name="T3" fmla="*/ 53 h 53"/>
                <a:gd name="T4" fmla="*/ 0 w 178"/>
                <a:gd name="T5" fmla="*/ 49 h 53"/>
                <a:gd name="T6" fmla="*/ 177 w 178"/>
                <a:gd name="T7" fmla="*/ 0 h 53"/>
                <a:gd name="T8" fmla="*/ 178 w 178"/>
                <a:gd name="T9" fmla="*/ 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53">
                  <a:moveTo>
                    <a:pt x="178" y="4"/>
                  </a:moveTo>
                  <a:cubicBezTo>
                    <a:pt x="119" y="21"/>
                    <a:pt x="60" y="37"/>
                    <a:pt x="1" y="53"/>
                  </a:cubicBezTo>
                  <a:cubicBezTo>
                    <a:pt x="1" y="52"/>
                    <a:pt x="1" y="50"/>
                    <a:pt x="0" y="49"/>
                  </a:cubicBezTo>
                  <a:cubicBezTo>
                    <a:pt x="59" y="33"/>
                    <a:pt x="118" y="17"/>
                    <a:pt x="177" y="0"/>
                  </a:cubicBezTo>
                  <a:cubicBezTo>
                    <a:pt x="177" y="2"/>
                    <a:pt x="178" y="3"/>
                    <a:pt x="17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836712" y="3004429"/>
            <a:ext cx="144000" cy="144000"/>
          </a:xfrm>
          <a:prstGeom prst="rect">
            <a:avLst/>
          </a:prstGeom>
          <a:noFill/>
          <a:ln w="952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80728" y="298782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высшее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16832" y="3004429"/>
            <a:ext cx="144000" cy="144000"/>
          </a:xfrm>
          <a:prstGeom prst="rect">
            <a:avLst/>
          </a:prstGeom>
          <a:noFill/>
          <a:ln w="952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2072317" y="2987824"/>
            <a:ext cx="1758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еоконченное высшее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49579" y="3016144"/>
            <a:ext cx="144000" cy="144000"/>
          </a:xfrm>
          <a:prstGeom prst="rect">
            <a:avLst/>
          </a:prstGeom>
          <a:noFill/>
          <a:ln w="952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974338" y="2999539"/>
            <a:ext cx="1758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 специальное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661248" y="3016144"/>
            <a:ext cx="144000" cy="144000"/>
          </a:xfrm>
          <a:prstGeom prst="rect">
            <a:avLst/>
          </a:prstGeom>
          <a:noFill/>
          <a:ln w="952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5786007" y="2999539"/>
            <a:ext cx="854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Среднее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36712" y="5050361"/>
            <a:ext cx="144000" cy="144000"/>
          </a:xfrm>
          <a:prstGeom prst="rect">
            <a:avLst/>
          </a:prstGeom>
          <a:noFill/>
          <a:ln w="952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980728" y="503375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84784" y="5050361"/>
            <a:ext cx="144000" cy="144000"/>
          </a:xfrm>
          <a:prstGeom prst="rect">
            <a:avLst/>
          </a:prstGeom>
          <a:noFill/>
          <a:ln w="952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1640269" y="5033756"/>
            <a:ext cx="1758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00728" y="6541407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528920" y="6541097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4673797" y="6540557"/>
            <a:ext cx="180000" cy="180000"/>
          </a:xfrm>
          <a:prstGeom prst="rect">
            <a:avLst/>
          </a:prstGeom>
          <a:noFill/>
          <a:ln w="28575">
            <a:solidFill>
              <a:srgbClr val="003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876303" y="8432503"/>
            <a:ext cx="2466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Личная подпись __________________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44824" y="8432503"/>
            <a:ext cx="2466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Дата __________________</a:t>
            </a:r>
            <a:endParaRPr lang="ru-RU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4744" y="8719289"/>
            <a:ext cx="4931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Мы желаем ей больших успехов!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449" y="169283"/>
            <a:ext cx="2147119" cy="562620"/>
          </a:xfrm>
          <a:prstGeom prst="rect">
            <a:avLst/>
          </a:prstGeom>
        </p:spPr>
      </p:pic>
      <p:pic>
        <p:nvPicPr>
          <p:cNvPr id="19" name="Рисунок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" y="8719290"/>
            <a:ext cx="6858000" cy="42471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39748" y="169284"/>
            <a:ext cx="4328742" cy="945896"/>
          </a:xfrm>
        </p:spPr>
        <p:txBody>
          <a:bodyPr>
            <a:noAutofit/>
          </a:bodyPr>
          <a:lstStyle/>
          <a:p>
            <a:pPr algn="l">
              <a:tabLst>
                <a:tab pos="1619250" algn="l"/>
              </a:tabLs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СОГЛАСИЕ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обработку персональных данных соискателя</a:t>
            </a:r>
          </a:p>
        </p:txBody>
      </p:sp>
      <p:sp>
        <p:nvSpPr>
          <p:cNvPr id="61" name="Заголовок 21"/>
          <p:cNvSpPr txBox="1">
            <a:spLocks/>
          </p:cNvSpPr>
          <p:nvPr/>
        </p:nvSpPr>
        <p:spPr>
          <a:xfrm>
            <a:off x="464215" y="3678731"/>
            <a:ext cx="4116913" cy="2861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363" indent="-90488" algn="l" defTabSz="404813">
              <a:spcBef>
                <a:spcPct val="20000"/>
              </a:spcBef>
              <a:tabLst>
                <a:tab pos="360363" algn="l"/>
                <a:tab pos="723900" algn="l"/>
                <a:tab pos="1619250" algn="l"/>
              </a:tabLst>
            </a:pPr>
            <a:r>
              <a:rPr lang="ru-RU" sz="1400" b="1" dirty="0" smtClean="0">
                <a:solidFill>
                  <a:srgbClr val="FF640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4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Заголовок 21"/>
          <p:cNvSpPr txBox="1">
            <a:spLocks/>
          </p:cNvSpPr>
          <p:nvPr/>
        </p:nvSpPr>
        <p:spPr>
          <a:xfrm>
            <a:off x="464218" y="5232585"/>
            <a:ext cx="5556056" cy="363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9875" algn="l" defTabSz="404813">
              <a:spcBef>
                <a:spcPct val="20000"/>
              </a:spcBef>
              <a:tabLst>
                <a:tab pos="180975" algn="l"/>
                <a:tab pos="1619250" algn="l"/>
              </a:tabLst>
            </a:pPr>
            <a:endParaRPr lang="ru-RU" sz="10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Заголовок 21"/>
          <p:cNvSpPr txBox="1">
            <a:spLocks/>
          </p:cNvSpPr>
          <p:nvPr/>
        </p:nvSpPr>
        <p:spPr>
          <a:xfrm>
            <a:off x="759239" y="790254"/>
            <a:ext cx="2062321" cy="324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85725" algn="l"/>
                <a:tab pos="1520825" algn="l"/>
              </a:tabLst>
            </a:pPr>
            <a:endParaRPr lang="ru-RU" sz="1400" b="1" dirty="0">
              <a:solidFill>
                <a:srgbClr val="FF640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Объект 3"/>
          <p:cNvSpPr>
            <a:spLocks noGrp="1"/>
          </p:cNvSpPr>
          <p:nvPr>
            <p:ph idx="1"/>
          </p:nvPr>
        </p:nvSpPr>
        <p:spPr>
          <a:xfrm>
            <a:off x="139748" y="1253753"/>
            <a:ext cx="6491820" cy="74227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(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Ф.И.О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.),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зарегистрированный(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по адресу: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паспорт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__________ выдан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_____________________________________________________________________________</a:t>
            </a:r>
          </a:p>
          <a:p>
            <a:pPr marL="0" indent="0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__________________________________(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когда, кем выдан), код подразделения ______ - _______ (далее – Соискатель),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своей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волей и в своем интересе выражаю свое безусловное согласие на обработку моих персональных данных с использованием средств автоматизации и/или без использования таких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 АО «Петербургская сбытовая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компания», зарегистрированному  по адресу: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195009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г. Санкт-Петербург, ул. Михайлова,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(далее – Оператор), которое в свою очередь обеспечивает конфиденциальность персональных данных и безопасность при их обработке.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Настоящее Согласие дается Оператору для цели рассмотрения моей кандидатуры (в том числе оценки профессиональных, деловых и личностных качеств, включая проведение тестирования) в качестве кандидата на вакантные должности и/или работы (как имеющиеся, так и могущие возникнуть в будущем, т.е. включение меня во внешний кадровый резерв) в АО «Петербургская сбытовая компания». 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персональных данных, на обработку которых выдано настоящее Согласие: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фамилия, имя, отчество;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дата и место рождения;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гражданство;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 регистрации и адрес фактического проживания;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личного телефона (домашний, мобильный);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 личной электронной почты (e-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об образовании;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биографические сведения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сведения о трудовой деятельности;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паспортные данные (серия, номер, кем и когда выдан);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данные разрешения на работу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только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иностранных граждан;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отношение к государственной (муниципальной, военной) службе;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Фотография субъекта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ПДн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обрабатываемая Обществом в целях, отличных от целей установления личности субъекта 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ПДн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541338" lvl="0" indent="-161925" algn="just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медицинское заключение о возможности либо невозможности работы в конкретных условиях труда (в случаях, предусмотренных законодательством).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379413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Настоящим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подтверждаю, что представленные мной персональные данные не содержат данных, касающихся моей расовой и национальной принадлежности, политических взглядов, религиозных или философских убеждений, состояния моего здоровья (за исключением случаев, предусмотренных законодательством), а также интимной и частной жизни. </a:t>
            </a:r>
          </a:p>
          <a:p>
            <a:pPr marL="0" lvl="0" indent="379413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Настоящее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Согласие дано Оператору для совершения следующих действий с персональными данными с использованием средств автоматизации и/или без использования таких средств: сбор, запись, систематизацию, накопление, хранение, уточнение, извлечение, использование, предоставление, доступ, обезличивание, блокирование, удаление, уничтожение.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379413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данного Согласия устанавливается на срок до заключения мною договора, в том числе трудового, с Оператором.  В случае отказа в приеме на работу сведения, предоставленные Соискателем, должны быть уничтожены в течение 30 дней.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  <a:p>
            <a:pPr marL="0" indent="360363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Настоящее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Согласие может быть мною отменено, путем направления в адрес Оператора письменного уведомления об отмене Согласия на обработку персональных данных. Оператор вправе продолжить обработку персональных данных без моего согласия при наличии соответствующих оснований, предусмотренных действующим законодательством в области персональных данных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i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ru-RU" sz="36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_________________________	________________________________________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 _____________________</a:t>
            </a:r>
            <a:endParaRPr lang="ru-RU" sz="36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(подпись)     	 	 (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расшифровка подписи)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(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112</Words>
  <Application>Microsoft Office PowerPoint</Application>
  <PresentationFormat>Экран (4:3)</PresentationFormat>
  <Paragraphs>89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Тема Office</vt:lpstr>
      <vt:lpstr>Анкета соискателя</vt:lpstr>
      <vt:lpstr>СОГЛАСИЕ на обработку персональных данных соискателя</vt:lpstr>
    </vt:vector>
  </TitlesOfParts>
  <Company>Inter RAO UES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Ponomarenko_NI</dc:creator>
  <cp:lastModifiedBy>Плюта Полина Андреевна</cp:lastModifiedBy>
  <cp:revision>123</cp:revision>
  <cp:lastPrinted>2018-02-27T11:53:57Z</cp:lastPrinted>
  <dcterms:created xsi:type="dcterms:W3CDTF">2015-06-19T11:19:34Z</dcterms:created>
  <dcterms:modified xsi:type="dcterms:W3CDTF">2018-02-27T12:58:44Z</dcterms:modified>
</cp:coreProperties>
</file>